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57" r:id="rId3"/>
    <p:sldId id="266" r:id="rId4"/>
    <p:sldId id="274" r:id="rId5"/>
    <p:sldId id="267" r:id="rId6"/>
    <p:sldId id="275" r:id="rId7"/>
    <p:sldId id="268" r:id="rId8"/>
    <p:sldId id="269" r:id="rId9"/>
    <p:sldId id="270" r:id="rId10"/>
    <p:sldId id="272" r:id="rId11"/>
    <p:sldId id="271" r:id="rId12"/>
    <p:sldId id="273" r:id="rId13"/>
    <p:sldId id="258" r:id="rId14"/>
    <p:sldId id="260" r:id="rId15"/>
    <p:sldId id="262" r:id="rId16"/>
  </p:sldIdLst>
  <p:sldSz cx="9144000" cy="6858000" type="overhead"/>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1"/>
    <p:restoredTop sz="94697"/>
  </p:normalViewPr>
  <p:slideViewPr>
    <p:cSldViewPr snapToGrid="0" snapToObjects="1">
      <p:cViewPr varScale="1">
        <p:scale>
          <a:sx n="108" d="100"/>
          <a:sy n="108" d="100"/>
        </p:scale>
        <p:origin x="14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AC015F32-21AD-8F40-A178-DD865394680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8067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1568222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396335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ED839D1-C119-894E-B099-E524352ACE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185487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D839D1-C119-894E-B099-E524352ACE99}" type="datetimeFigureOut">
              <a:rPr lang="en-US" smtClean="0"/>
              <a:t>2/15/20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10750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ED839D1-C119-894E-B099-E524352ACE99}" type="datetimeFigureOut">
              <a:rPr lang="en-US" smtClean="0"/>
              <a:t>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3379377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ED839D1-C119-894E-B099-E524352ACE99}" type="datetimeFigureOut">
              <a:rPr lang="en-US" smtClean="0"/>
              <a:t>2/15/20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253446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ED839D1-C119-894E-B099-E524352ACE99}" type="datetimeFigureOut">
              <a:rPr lang="en-US" smtClean="0"/>
              <a:t>2/15/20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54279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839D1-C119-894E-B099-E524352ACE99}" type="datetimeFigureOut">
              <a:rPr lang="en-US" smtClean="0"/>
              <a:t>2/15/20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37323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ED839D1-C119-894E-B099-E524352ACE99}" type="datetimeFigureOut">
              <a:rPr lang="en-US" smtClean="0"/>
              <a:t>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46459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ED839D1-C119-894E-B099-E524352ACE99}" type="datetimeFigureOut">
              <a:rPr lang="en-US" smtClean="0"/>
              <a:t>2/15/20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15D6B1-86B4-C94A-8E0A-1FC6F4EC37E5}" type="slidenum">
              <a:rPr lang="en-US" smtClean="0"/>
              <a:t>‹#›</a:t>
            </a:fld>
            <a:endParaRPr lang="en-US"/>
          </a:p>
        </p:txBody>
      </p:sp>
    </p:spTree>
    <p:extLst>
      <p:ext uri="{BB962C8B-B14F-4D97-AF65-F5344CB8AC3E}">
        <p14:creationId xmlns:p14="http://schemas.microsoft.com/office/powerpoint/2010/main" val="217029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839D1-C119-894E-B099-E524352ACE99}" type="datetimeFigureOut">
              <a:rPr lang="en-US" smtClean="0"/>
              <a:t>2/15/20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15D6B1-86B4-C94A-8E0A-1FC6F4EC37E5}" type="slidenum">
              <a:rPr lang="en-US" smtClean="0"/>
              <a:t>‹#›</a:t>
            </a:fld>
            <a:endParaRPr lang="en-US"/>
          </a:p>
        </p:txBody>
      </p:sp>
    </p:spTree>
    <p:extLst>
      <p:ext uri="{BB962C8B-B14F-4D97-AF65-F5344CB8AC3E}">
        <p14:creationId xmlns:p14="http://schemas.microsoft.com/office/powerpoint/2010/main" val="244924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p:txBody>
          <a:bodyPr/>
          <a:lstStyle/>
          <a:p>
            <a:endParaRPr lang="en-US"/>
          </a:p>
        </p:txBody>
      </p:sp>
      <p:pic>
        <p:nvPicPr>
          <p:cNvPr id="10" name="Picture 9" descr="A close up of a sign&#10;&#10;Description automatically generated">
            <a:extLst>
              <a:ext uri="{FF2B5EF4-FFF2-40B4-BE49-F238E27FC236}">
                <a16:creationId xmlns:a16="http://schemas.microsoft.com/office/drawing/2014/main" id="{E8DA2625-8CBC-C244-B6D4-451B56295A7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62193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4025735" y="6057239"/>
            <a:ext cx="5118265" cy="1209633"/>
          </a:xfrm>
        </p:spPr>
        <p:txBody>
          <a:bodyPr>
            <a:noAutofit/>
          </a:bodyPr>
          <a:lstStyle/>
          <a:p>
            <a:pPr algn="l"/>
            <a:r>
              <a:rPr lang="en-US" sz="4400" b="1" dirty="0">
                <a:solidFill>
                  <a:schemeClr val="tx1">
                    <a:lumMod val="95000"/>
                    <a:lumOff val="5000"/>
                  </a:schemeClr>
                </a:solidFill>
                <a:latin typeface="+mn-lt"/>
              </a:rPr>
              <a:t>Process complete? No apology?            No justice ?          Trust broken ?</a:t>
            </a:r>
            <a:br>
              <a:rPr lang="en-US" sz="2400" dirty="0">
                <a:solidFill>
                  <a:schemeClr val="tx1">
                    <a:lumMod val="95000"/>
                    <a:lumOff val="5000"/>
                  </a:schemeClr>
                </a:solidFill>
                <a:latin typeface="+mn-lt"/>
              </a:rPr>
            </a:br>
            <a:br>
              <a:rPr lang="en-US" sz="2400" dirty="0">
                <a:solidFill>
                  <a:schemeClr val="tx1">
                    <a:lumMod val="95000"/>
                    <a:lumOff val="5000"/>
                  </a:schemeClr>
                </a:solidFill>
                <a:latin typeface="+mn-lt"/>
              </a:rPr>
            </a:br>
            <a:r>
              <a:rPr lang="en-US" sz="4400" b="1" dirty="0">
                <a:solidFill>
                  <a:schemeClr val="tx1">
                    <a:lumMod val="95000"/>
                    <a:lumOff val="5000"/>
                  </a:schemeClr>
                </a:solidFill>
                <a:latin typeface="+mn-lt"/>
              </a:rPr>
              <a:t>You will still need to forgive, for your own sake. </a:t>
            </a:r>
            <a:br>
              <a:rPr lang="en-US" sz="4000" dirty="0">
                <a:solidFill>
                  <a:schemeClr val="tx1">
                    <a:lumMod val="95000"/>
                    <a:lumOff val="5000"/>
                  </a:schemeClr>
                </a:solidFill>
                <a:latin typeface="+mn-lt"/>
              </a:rPr>
            </a:br>
            <a:br>
              <a:rPr lang="en-US" sz="4000" dirty="0">
                <a:solidFill>
                  <a:schemeClr val="tx1">
                    <a:lumMod val="95000"/>
                    <a:lumOff val="5000"/>
                  </a:schemeClr>
                </a:solidFill>
                <a:latin typeface="+mn-lt"/>
              </a:rPr>
            </a:br>
            <a:endParaRPr lang="en-US" sz="4000" dirty="0">
              <a:solidFill>
                <a:schemeClr val="tx1">
                  <a:lumMod val="95000"/>
                  <a:lumOff val="5000"/>
                </a:schemeClr>
              </a:solidFill>
              <a:latin typeface="+mn-lt"/>
            </a:endParaRP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250866" y="4029527"/>
            <a:ext cx="3120242" cy="911431"/>
          </a:xfrm>
        </p:spPr>
        <p:txBody>
          <a:bodyPr>
            <a:noAutofit/>
          </a:bodyPr>
          <a:lstStyle/>
          <a:p>
            <a:r>
              <a:rPr lang="en-US" sz="2800" dirty="0"/>
              <a:t>MATTHEW 6:14-15</a:t>
            </a:r>
          </a:p>
          <a:p>
            <a:r>
              <a:rPr lang="en-US" sz="2800" dirty="0"/>
              <a:t>EPHESIANS 4:31 1PETER 2:23 ROMANS 12:17-19</a:t>
            </a:r>
          </a:p>
        </p:txBody>
      </p:sp>
      <p:sp>
        <p:nvSpPr>
          <p:cNvPr id="5" name="Rectangle 4">
            <a:extLst>
              <a:ext uri="{FF2B5EF4-FFF2-40B4-BE49-F238E27FC236}">
                <a16:creationId xmlns:a16="http://schemas.microsoft.com/office/drawing/2014/main" id="{CB3D8A6D-9761-B14B-A55F-E3D133636D47}"/>
              </a:ext>
            </a:extLst>
          </p:cNvPr>
          <p:cNvSpPr/>
          <p:nvPr/>
        </p:nvSpPr>
        <p:spPr>
          <a:xfrm>
            <a:off x="0" y="1766644"/>
            <a:ext cx="3621974" cy="2123658"/>
          </a:xfrm>
          <a:prstGeom prst="rect">
            <a:avLst/>
          </a:prstGeom>
          <a:noFill/>
        </p:spPr>
        <p:txBody>
          <a:bodyPr wrap="square" lIns="91440" tIns="45720" rIns="91440" bIns="45720">
            <a:spAutoFit/>
          </a:bodyPr>
          <a:lstStyle/>
          <a:p>
            <a:pPr algn="ctr"/>
            <a:r>
              <a:rPr lang="en-GB" sz="44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PRACTICE</a:t>
            </a:r>
          </a:p>
          <a:p>
            <a:pPr algn="ctr"/>
            <a:r>
              <a:rPr lang="en-GB" sz="4400" b="1"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HEALTHY FORGIVENESS</a:t>
            </a:r>
            <a:endParaRPr lang="en-GB" sz="44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7622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435553" y="5351968"/>
            <a:ext cx="5708447" cy="1209633"/>
          </a:xfrm>
        </p:spPr>
        <p:txBody>
          <a:bodyPr>
            <a:noAutofit/>
          </a:bodyPr>
          <a:lstStyle/>
          <a:p>
            <a:pPr algn="l"/>
            <a:r>
              <a:rPr lang="en-US" sz="2800" dirty="0">
                <a:solidFill>
                  <a:schemeClr val="tx1">
                    <a:lumMod val="95000"/>
                    <a:lumOff val="5000"/>
                  </a:schemeClr>
                </a:solidFill>
                <a:latin typeface="+mn-lt"/>
              </a:rPr>
              <a:t>Request a meeting</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Set a time and meet …</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1. List prior failed attempts</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2. List how you have both contributed    </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    to the failure</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3. List all possible solutions </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    uncritically</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4. Evaluate possibilities</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5. Agree on one to try</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6. Agree on what you will both do</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7. Agree on a day and time to review</a:t>
            </a:r>
            <a:br>
              <a:rPr lang="en-US" sz="2800" dirty="0">
                <a:solidFill>
                  <a:schemeClr val="tx1">
                    <a:lumMod val="95000"/>
                    <a:lumOff val="5000"/>
                  </a:schemeClr>
                </a:solidFill>
                <a:latin typeface="+mn-lt"/>
              </a:rPr>
            </a:br>
            <a:r>
              <a:rPr lang="en-US" sz="2800" dirty="0">
                <a:solidFill>
                  <a:schemeClr val="tx1">
                    <a:lumMod val="95000"/>
                    <a:lumOff val="5000"/>
                  </a:schemeClr>
                </a:solidFill>
                <a:latin typeface="+mn-lt"/>
              </a:rPr>
              <a:t>8. Revise and repeat as necessary</a:t>
            </a:r>
            <a:br>
              <a:rPr lang="en-US" sz="4000" dirty="0">
                <a:solidFill>
                  <a:schemeClr val="tx1">
                    <a:lumMod val="95000"/>
                    <a:lumOff val="5000"/>
                  </a:schemeClr>
                </a:solidFill>
                <a:latin typeface="+mn-lt"/>
              </a:rPr>
            </a:br>
            <a:endParaRPr lang="en-US" sz="4000" dirty="0">
              <a:solidFill>
                <a:schemeClr val="tx1">
                  <a:lumMod val="95000"/>
                  <a:lumOff val="5000"/>
                </a:schemeClr>
              </a:solidFill>
              <a:latin typeface="+mn-lt"/>
            </a:endParaRP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315311" y="5145808"/>
            <a:ext cx="3120242" cy="911431"/>
          </a:xfrm>
        </p:spPr>
        <p:txBody>
          <a:bodyPr>
            <a:noAutofit/>
          </a:bodyPr>
          <a:lstStyle/>
          <a:p>
            <a:r>
              <a:rPr lang="en-US" sz="2800" dirty="0"/>
              <a:t>MATTHEW 18:15</a:t>
            </a:r>
          </a:p>
        </p:txBody>
      </p:sp>
      <p:sp>
        <p:nvSpPr>
          <p:cNvPr id="5" name="Rectangle 4">
            <a:extLst>
              <a:ext uri="{FF2B5EF4-FFF2-40B4-BE49-F238E27FC236}">
                <a16:creationId xmlns:a16="http://schemas.microsoft.com/office/drawing/2014/main" id="{CB3D8A6D-9761-B14B-A55F-E3D133636D47}"/>
              </a:ext>
            </a:extLst>
          </p:cNvPr>
          <p:cNvSpPr/>
          <p:nvPr/>
        </p:nvSpPr>
        <p:spPr>
          <a:xfrm>
            <a:off x="0" y="2151727"/>
            <a:ext cx="3621974" cy="2800767"/>
          </a:xfrm>
          <a:prstGeom prst="rect">
            <a:avLst/>
          </a:prstGeom>
          <a:noFill/>
        </p:spPr>
        <p:txBody>
          <a:bodyPr wrap="square" lIns="91440" tIns="45720" rIns="91440" bIns="45720">
            <a:spAutoFit/>
          </a:bodyPr>
          <a:lstStyle/>
          <a:p>
            <a:pPr algn="ctr"/>
            <a:r>
              <a:rPr lang="en-GB" sz="44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PRACTICE</a:t>
            </a:r>
          </a:p>
          <a:p>
            <a:pPr algn="ctr"/>
            <a:r>
              <a:rPr lang="en-GB" sz="4400" b="1"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HEALTHY PROBLEM SOLVING</a:t>
            </a:r>
            <a:endParaRPr lang="en-GB" sz="44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69810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0" y="4746326"/>
            <a:ext cx="9144000" cy="1209633"/>
          </a:xfrm>
        </p:spPr>
        <p:txBody>
          <a:bodyPr>
            <a:noAutofit/>
          </a:bodyPr>
          <a:lstStyle/>
          <a:p>
            <a:r>
              <a:rPr lang="en-US" sz="4800" b="1" dirty="0">
                <a:latin typeface="+mn-lt"/>
              </a:rPr>
              <a:t>Building, maintaining and mending relationships requires the Spirit at work in us, which means we need to yield to and trust him for his strength and the outcome.</a:t>
            </a:r>
            <a:br>
              <a:rPr lang="en-US" sz="4000" dirty="0">
                <a:solidFill>
                  <a:schemeClr val="accent5">
                    <a:lumMod val="75000"/>
                  </a:schemeClr>
                </a:solidFill>
                <a:latin typeface="+mn-lt"/>
              </a:rPr>
            </a:br>
            <a:endParaRPr lang="en-US" sz="4000" dirty="0">
              <a:solidFill>
                <a:schemeClr val="accent5">
                  <a:lumMod val="75000"/>
                </a:schemeClr>
              </a:solidFill>
              <a:latin typeface="+mn-lt"/>
            </a:endParaRPr>
          </a:p>
        </p:txBody>
      </p:sp>
    </p:spTree>
    <p:extLst>
      <p:ext uri="{BB962C8B-B14F-4D97-AF65-F5344CB8AC3E}">
        <p14:creationId xmlns:p14="http://schemas.microsoft.com/office/powerpoint/2010/main" val="318766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p:txBody>
          <a:bodyPr/>
          <a:lstStyle/>
          <a:p>
            <a:endParaRPr lang="en-US"/>
          </a:p>
        </p:txBody>
      </p:sp>
      <p:pic>
        <p:nvPicPr>
          <p:cNvPr id="12" name="Picture 11" descr="A screenshot of a cell phone&#10;&#10;Description automatically generated">
            <a:extLst>
              <a:ext uri="{FF2B5EF4-FFF2-40B4-BE49-F238E27FC236}">
                <a16:creationId xmlns:a16="http://schemas.microsoft.com/office/drawing/2014/main" id="{0961FF25-7D78-ED4B-BD65-6BBAE71B53E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382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p:txBody>
          <a:bodyPr/>
          <a:lstStyle/>
          <a:p>
            <a:endParaRPr lang="en-US"/>
          </a:p>
        </p:txBody>
      </p:sp>
      <p:pic>
        <p:nvPicPr>
          <p:cNvPr id="9" name="Picture 8" descr="A close up of a sign&#10;&#10;Description automatically generated">
            <a:extLst>
              <a:ext uri="{FF2B5EF4-FFF2-40B4-BE49-F238E27FC236}">
                <a16:creationId xmlns:a16="http://schemas.microsoft.com/office/drawing/2014/main" id="{CE83554E-2E19-1542-82A0-A1218D4A505B}"/>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8069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p:txBody>
          <a:bodyPr/>
          <a:lstStyle/>
          <a:p>
            <a:endParaRPr lang="en-US"/>
          </a:p>
        </p:txBody>
      </p:sp>
      <p:pic>
        <p:nvPicPr>
          <p:cNvPr id="5" name="Picture 4" descr="A picture containing clock&#10;&#10;Description automatically generated">
            <a:extLst>
              <a:ext uri="{FF2B5EF4-FFF2-40B4-BE49-F238E27FC236}">
                <a16:creationId xmlns:a16="http://schemas.microsoft.com/office/drawing/2014/main" id="{DFA22048-382B-7142-A56F-F024E6ABE38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2519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336966" y="3939636"/>
            <a:ext cx="5503598" cy="1209633"/>
          </a:xfrm>
        </p:spPr>
        <p:txBody>
          <a:bodyPr>
            <a:noAutofit/>
          </a:bodyPr>
          <a:lstStyle/>
          <a:p>
            <a:r>
              <a:rPr lang="en-US" sz="7200" b="1" dirty="0">
                <a:solidFill>
                  <a:schemeClr val="tx1">
                    <a:lumMod val="95000"/>
                    <a:lumOff val="5000"/>
                  </a:schemeClr>
                </a:solidFill>
                <a:latin typeface="+mn-lt"/>
              </a:rPr>
              <a:t>God      desires       unity</a:t>
            </a: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305228" y="3264881"/>
            <a:ext cx="3120242" cy="1927433"/>
          </a:xfrm>
        </p:spPr>
        <p:txBody>
          <a:bodyPr>
            <a:normAutofit lnSpcReduction="10000"/>
          </a:bodyPr>
          <a:lstStyle/>
          <a:p>
            <a:r>
              <a:rPr lang="en-US" sz="2800" dirty="0"/>
              <a:t>GENESIS 1-2</a:t>
            </a:r>
          </a:p>
          <a:p>
            <a:r>
              <a:rPr lang="en-US" sz="2800" dirty="0"/>
              <a:t>EPHESIANS 2:15</a:t>
            </a:r>
          </a:p>
          <a:p>
            <a:r>
              <a:rPr lang="en-US" sz="2800" dirty="0"/>
              <a:t>JOHN 17:20-23</a:t>
            </a:r>
          </a:p>
          <a:p>
            <a:r>
              <a:rPr lang="en-US" sz="2800" dirty="0"/>
              <a:t>MATTHEW 22:36-40</a:t>
            </a:r>
          </a:p>
          <a:p>
            <a:endParaRPr lang="en-US" sz="2800" dirty="0"/>
          </a:p>
          <a:p>
            <a:endParaRPr lang="en-US" sz="2800" dirty="0"/>
          </a:p>
        </p:txBody>
      </p:sp>
      <p:sp>
        <p:nvSpPr>
          <p:cNvPr id="5" name="Rectangle 4">
            <a:extLst>
              <a:ext uri="{FF2B5EF4-FFF2-40B4-BE49-F238E27FC236}">
                <a16:creationId xmlns:a16="http://schemas.microsoft.com/office/drawing/2014/main" id="{CFD3057C-7BF4-C746-A73A-FBFFD4CB9D43}"/>
              </a:ext>
            </a:extLst>
          </p:cNvPr>
          <p:cNvSpPr/>
          <p:nvPr/>
        </p:nvSpPr>
        <p:spPr>
          <a:xfrm>
            <a:off x="307020" y="2011064"/>
            <a:ext cx="3116658" cy="1015663"/>
          </a:xfrm>
          <a:prstGeom prst="rect">
            <a:avLst/>
          </a:prstGeom>
          <a:noFill/>
        </p:spPr>
        <p:txBody>
          <a:bodyPr wrap="square" lIns="91440" tIns="45720" rIns="91440" bIns="45720">
            <a:spAutoFit/>
          </a:bodyPr>
          <a:lstStyle/>
          <a:p>
            <a:pPr algn="ctr"/>
            <a:r>
              <a:rPr lang="en-GB" sz="60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PREMISE</a:t>
            </a:r>
          </a:p>
        </p:txBody>
      </p:sp>
    </p:spTree>
    <p:extLst>
      <p:ext uri="{BB962C8B-B14F-4D97-AF65-F5344CB8AC3E}">
        <p14:creationId xmlns:p14="http://schemas.microsoft.com/office/powerpoint/2010/main" val="1684775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883230" y="4418446"/>
            <a:ext cx="5085607" cy="1209633"/>
          </a:xfrm>
        </p:spPr>
        <p:txBody>
          <a:bodyPr>
            <a:noAutofit/>
          </a:bodyPr>
          <a:lstStyle/>
          <a:p>
            <a:r>
              <a:rPr lang="en-US" b="1" dirty="0">
                <a:solidFill>
                  <a:schemeClr val="tx1">
                    <a:lumMod val="95000"/>
                    <a:lumOff val="5000"/>
                  </a:schemeClr>
                </a:solidFill>
                <a:latin typeface="+mn-lt"/>
              </a:rPr>
              <a:t>Normal differences can result in relationship fractures</a:t>
            </a: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299852" y="3682525"/>
            <a:ext cx="3120242" cy="911431"/>
          </a:xfrm>
        </p:spPr>
        <p:txBody>
          <a:bodyPr>
            <a:noAutofit/>
          </a:bodyPr>
          <a:lstStyle/>
          <a:p>
            <a:r>
              <a:rPr lang="en-US" sz="2800" dirty="0"/>
              <a:t>ACT 15:36-41</a:t>
            </a:r>
          </a:p>
          <a:p>
            <a:r>
              <a:rPr lang="en-US" sz="2800" dirty="0"/>
              <a:t>1 COR. 1:10-17       &amp; 3:1-4</a:t>
            </a:r>
          </a:p>
        </p:txBody>
      </p:sp>
      <p:sp>
        <p:nvSpPr>
          <p:cNvPr id="5" name="Rectangle 4">
            <a:extLst>
              <a:ext uri="{FF2B5EF4-FFF2-40B4-BE49-F238E27FC236}">
                <a16:creationId xmlns:a16="http://schemas.microsoft.com/office/drawing/2014/main" id="{CB3D8A6D-9761-B14B-A55F-E3D133636D47}"/>
              </a:ext>
            </a:extLst>
          </p:cNvPr>
          <p:cNvSpPr/>
          <p:nvPr/>
        </p:nvSpPr>
        <p:spPr>
          <a:xfrm>
            <a:off x="303436" y="2159813"/>
            <a:ext cx="3116658" cy="1015663"/>
          </a:xfrm>
          <a:prstGeom prst="rect">
            <a:avLst/>
          </a:prstGeom>
          <a:noFill/>
        </p:spPr>
        <p:txBody>
          <a:bodyPr wrap="square" lIns="91440" tIns="45720" rIns="91440" bIns="45720">
            <a:spAutoFit/>
          </a:bodyPr>
          <a:lstStyle/>
          <a:p>
            <a:pPr algn="ctr"/>
            <a:r>
              <a:rPr lang="en-GB" sz="60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PREMISE</a:t>
            </a:r>
          </a:p>
        </p:txBody>
      </p:sp>
    </p:spTree>
    <p:extLst>
      <p:ext uri="{BB962C8B-B14F-4D97-AF65-F5344CB8AC3E}">
        <p14:creationId xmlns:p14="http://schemas.microsoft.com/office/powerpoint/2010/main" val="367051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633849" y="4964709"/>
            <a:ext cx="5334989" cy="1209633"/>
          </a:xfrm>
        </p:spPr>
        <p:txBody>
          <a:bodyPr>
            <a:noAutofit/>
          </a:bodyPr>
          <a:lstStyle/>
          <a:p>
            <a:r>
              <a:rPr lang="en-US" b="1" dirty="0">
                <a:solidFill>
                  <a:schemeClr val="tx1">
                    <a:lumMod val="95000"/>
                    <a:lumOff val="5000"/>
                  </a:schemeClr>
                </a:solidFill>
                <a:latin typeface="+mn-lt"/>
              </a:rPr>
              <a:t>Desire to restore relationships  indicates spiritual    temperature</a:t>
            </a: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303436" y="3831273"/>
            <a:ext cx="3120242" cy="1927433"/>
          </a:xfrm>
        </p:spPr>
        <p:txBody>
          <a:bodyPr>
            <a:normAutofit/>
          </a:bodyPr>
          <a:lstStyle/>
          <a:p>
            <a:r>
              <a:rPr lang="en-US" sz="2800" dirty="0"/>
              <a:t>EPHESIANS 4:1-3</a:t>
            </a:r>
          </a:p>
          <a:p>
            <a:r>
              <a:rPr lang="en-US" sz="2800" dirty="0"/>
              <a:t>1 PETER 3:8; 4:8 </a:t>
            </a:r>
          </a:p>
          <a:p>
            <a:r>
              <a:rPr lang="en-US" sz="2800" dirty="0"/>
              <a:t>MATTHEW 6:12</a:t>
            </a:r>
          </a:p>
          <a:p>
            <a:endParaRPr lang="en-US" sz="2800" dirty="0"/>
          </a:p>
        </p:txBody>
      </p:sp>
      <p:sp>
        <p:nvSpPr>
          <p:cNvPr id="5" name="Rectangle 4">
            <a:extLst>
              <a:ext uri="{FF2B5EF4-FFF2-40B4-BE49-F238E27FC236}">
                <a16:creationId xmlns:a16="http://schemas.microsoft.com/office/drawing/2014/main" id="{CFD3057C-7BF4-C746-A73A-FBFFD4CB9D43}"/>
              </a:ext>
            </a:extLst>
          </p:cNvPr>
          <p:cNvSpPr/>
          <p:nvPr/>
        </p:nvSpPr>
        <p:spPr>
          <a:xfrm>
            <a:off x="303436" y="2413337"/>
            <a:ext cx="3116658" cy="1015663"/>
          </a:xfrm>
          <a:prstGeom prst="rect">
            <a:avLst/>
          </a:prstGeom>
          <a:noFill/>
        </p:spPr>
        <p:txBody>
          <a:bodyPr wrap="square" lIns="91440" tIns="45720" rIns="91440" bIns="45720">
            <a:spAutoFit/>
          </a:bodyPr>
          <a:lstStyle/>
          <a:p>
            <a:pPr algn="ctr"/>
            <a:r>
              <a:rPr lang="en-GB" sz="60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PREMISE</a:t>
            </a:r>
          </a:p>
        </p:txBody>
      </p:sp>
    </p:spTree>
    <p:extLst>
      <p:ext uri="{BB962C8B-B14F-4D97-AF65-F5344CB8AC3E}">
        <p14:creationId xmlns:p14="http://schemas.microsoft.com/office/powerpoint/2010/main" val="3180213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883230" y="4204688"/>
            <a:ext cx="5085607" cy="1209633"/>
          </a:xfrm>
        </p:spPr>
        <p:txBody>
          <a:bodyPr>
            <a:noAutofit/>
          </a:bodyPr>
          <a:lstStyle/>
          <a:p>
            <a:r>
              <a:rPr lang="en-US" b="1" dirty="0">
                <a:solidFill>
                  <a:schemeClr val="tx1">
                    <a:lumMod val="95000"/>
                    <a:lumOff val="5000"/>
                  </a:schemeClr>
                </a:solidFill>
                <a:latin typeface="+mn-lt"/>
              </a:rPr>
              <a:t>Not every relationship is mendable, but most are  </a:t>
            </a: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299852" y="3884054"/>
            <a:ext cx="3120242" cy="911431"/>
          </a:xfrm>
        </p:spPr>
        <p:txBody>
          <a:bodyPr>
            <a:noAutofit/>
          </a:bodyPr>
          <a:lstStyle/>
          <a:p>
            <a:r>
              <a:rPr lang="en-US" sz="2800" dirty="0"/>
              <a:t>DEPENDS ON THE WILLINGNESS OF BOTH SIDES</a:t>
            </a:r>
          </a:p>
        </p:txBody>
      </p:sp>
      <p:sp>
        <p:nvSpPr>
          <p:cNvPr id="5" name="Rectangle 4">
            <a:extLst>
              <a:ext uri="{FF2B5EF4-FFF2-40B4-BE49-F238E27FC236}">
                <a16:creationId xmlns:a16="http://schemas.microsoft.com/office/drawing/2014/main" id="{CB3D8A6D-9761-B14B-A55F-E3D133636D47}"/>
              </a:ext>
            </a:extLst>
          </p:cNvPr>
          <p:cNvSpPr/>
          <p:nvPr/>
        </p:nvSpPr>
        <p:spPr>
          <a:xfrm>
            <a:off x="303436" y="2217556"/>
            <a:ext cx="3116658" cy="1015663"/>
          </a:xfrm>
          <a:prstGeom prst="rect">
            <a:avLst/>
          </a:prstGeom>
          <a:noFill/>
        </p:spPr>
        <p:txBody>
          <a:bodyPr wrap="square" lIns="91440" tIns="45720" rIns="91440" bIns="45720">
            <a:spAutoFit/>
          </a:bodyPr>
          <a:lstStyle/>
          <a:p>
            <a:pPr algn="ctr"/>
            <a:r>
              <a:rPr lang="en-GB" sz="60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PREMISE</a:t>
            </a:r>
          </a:p>
        </p:txBody>
      </p:sp>
    </p:spTree>
    <p:extLst>
      <p:ext uri="{BB962C8B-B14F-4D97-AF65-F5344CB8AC3E}">
        <p14:creationId xmlns:p14="http://schemas.microsoft.com/office/powerpoint/2010/main" val="296821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883230" y="4204688"/>
            <a:ext cx="5085607" cy="1209633"/>
          </a:xfrm>
        </p:spPr>
        <p:txBody>
          <a:bodyPr>
            <a:noAutofit/>
          </a:bodyPr>
          <a:lstStyle/>
          <a:p>
            <a:r>
              <a:rPr lang="en-US" b="1" dirty="0">
                <a:solidFill>
                  <a:schemeClr val="tx1">
                    <a:lumMod val="95000"/>
                    <a:lumOff val="5000"/>
                  </a:schemeClr>
                </a:solidFill>
                <a:latin typeface="+mn-lt"/>
              </a:rPr>
              <a:t>We may need to deal with our attitudes first</a:t>
            </a: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299852" y="3884054"/>
            <a:ext cx="3120242" cy="911431"/>
          </a:xfrm>
        </p:spPr>
        <p:txBody>
          <a:bodyPr>
            <a:noAutofit/>
          </a:bodyPr>
          <a:lstStyle/>
          <a:p>
            <a:r>
              <a:rPr lang="en-US" sz="2800" dirty="0"/>
              <a:t>1 CORINTHIANS 13:4-6</a:t>
            </a:r>
          </a:p>
        </p:txBody>
      </p:sp>
      <p:sp>
        <p:nvSpPr>
          <p:cNvPr id="5" name="Rectangle 4">
            <a:extLst>
              <a:ext uri="{FF2B5EF4-FFF2-40B4-BE49-F238E27FC236}">
                <a16:creationId xmlns:a16="http://schemas.microsoft.com/office/drawing/2014/main" id="{CB3D8A6D-9761-B14B-A55F-E3D133636D47}"/>
              </a:ext>
            </a:extLst>
          </p:cNvPr>
          <p:cNvSpPr/>
          <p:nvPr/>
        </p:nvSpPr>
        <p:spPr>
          <a:xfrm>
            <a:off x="303436" y="2217556"/>
            <a:ext cx="3282912" cy="1015663"/>
          </a:xfrm>
          <a:prstGeom prst="rect">
            <a:avLst/>
          </a:prstGeom>
          <a:noFill/>
        </p:spPr>
        <p:txBody>
          <a:bodyPr wrap="square" lIns="91440" tIns="45720" rIns="91440" bIns="45720">
            <a:spAutoFit/>
          </a:bodyPr>
          <a:lstStyle/>
          <a:p>
            <a:pPr algn="ctr"/>
            <a:r>
              <a:rPr lang="en-GB" sz="60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PRACTICE</a:t>
            </a:r>
          </a:p>
        </p:txBody>
      </p:sp>
    </p:spTree>
    <p:extLst>
      <p:ext uri="{BB962C8B-B14F-4D97-AF65-F5344CB8AC3E}">
        <p14:creationId xmlns:p14="http://schemas.microsoft.com/office/powerpoint/2010/main" val="646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883230" y="3836554"/>
            <a:ext cx="5085607" cy="1209633"/>
          </a:xfrm>
        </p:spPr>
        <p:txBody>
          <a:bodyPr>
            <a:noAutofit/>
          </a:bodyPr>
          <a:lstStyle/>
          <a:p>
            <a:r>
              <a:rPr lang="en-US" sz="4800" b="1" dirty="0">
                <a:solidFill>
                  <a:schemeClr val="tx1">
                    <a:lumMod val="95000"/>
                    <a:lumOff val="5000"/>
                  </a:schemeClr>
                </a:solidFill>
                <a:latin typeface="+mn-lt"/>
              </a:rPr>
              <a:t>Forbearance and forgiveness lubricate relationships</a:t>
            </a: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303436" y="3836554"/>
            <a:ext cx="3120242" cy="911431"/>
          </a:xfrm>
        </p:spPr>
        <p:txBody>
          <a:bodyPr>
            <a:noAutofit/>
          </a:bodyPr>
          <a:lstStyle/>
          <a:p>
            <a:r>
              <a:rPr lang="en-US" sz="2800" dirty="0"/>
              <a:t>GALATIANS 5:22</a:t>
            </a:r>
          </a:p>
          <a:p>
            <a:r>
              <a:rPr lang="en-US" sz="2800" dirty="0"/>
              <a:t>COLOSSIANS 3:13</a:t>
            </a:r>
          </a:p>
        </p:txBody>
      </p:sp>
      <p:sp>
        <p:nvSpPr>
          <p:cNvPr id="5" name="Rectangle 4">
            <a:extLst>
              <a:ext uri="{FF2B5EF4-FFF2-40B4-BE49-F238E27FC236}">
                <a16:creationId xmlns:a16="http://schemas.microsoft.com/office/drawing/2014/main" id="{CB3D8A6D-9761-B14B-A55F-E3D133636D47}"/>
              </a:ext>
            </a:extLst>
          </p:cNvPr>
          <p:cNvSpPr/>
          <p:nvPr/>
        </p:nvSpPr>
        <p:spPr>
          <a:xfrm>
            <a:off x="307020" y="2181930"/>
            <a:ext cx="3116658" cy="1015663"/>
          </a:xfrm>
          <a:prstGeom prst="rect">
            <a:avLst/>
          </a:prstGeom>
          <a:noFill/>
        </p:spPr>
        <p:txBody>
          <a:bodyPr wrap="square" lIns="91440" tIns="45720" rIns="91440" bIns="45720">
            <a:spAutoFit/>
          </a:bodyPr>
          <a:lstStyle/>
          <a:p>
            <a:pPr algn="ctr"/>
            <a:r>
              <a:rPr lang="en-GB" sz="60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PREMISE</a:t>
            </a:r>
          </a:p>
        </p:txBody>
      </p:sp>
    </p:spTree>
    <p:extLst>
      <p:ext uri="{BB962C8B-B14F-4D97-AF65-F5344CB8AC3E}">
        <p14:creationId xmlns:p14="http://schemas.microsoft.com/office/powerpoint/2010/main" val="44875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716976" y="4323442"/>
            <a:ext cx="5085607" cy="1209633"/>
          </a:xfrm>
        </p:spPr>
        <p:txBody>
          <a:bodyPr>
            <a:noAutofit/>
          </a:bodyPr>
          <a:lstStyle/>
          <a:p>
            <a:r>
              <a:rPr lang="en-US" sz="4800" b="1" dirty="0">
                <a:solidFill>
                  <a:schemeClr val="tx1">
                    <a:lumMod val="95000"/>
                    <a:lumOff val="5000"/>
                  </a:schemeClr>
                </a:solidFill>
                <a:latin typeface="+mn-lt"/>
              </a:rPr>
              <a:t>Choose to value difference in others as different strengths rather than weaknesses</a:t>
            </a: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303435" y="3732645"/>
            <a:ext cx="3120242" cy="911431"/>
          </a:xfrm>
        </p:spPr>
        <p:txBody>
          <a:bodyPr>
            <a:noAutofit/>
          </a:bodyPr>
          <a:lstStyle/>
          <a:p>
            <a:r>
              <a:rPr lang="en-US" sz="2800" dirty="0"/>
              <a:t>PROVERBS 19:11</a:t>
            </a:r>
          </a:p>
          <a:p>
            <a:r>
              <a:rPr lang="en-US" sz="2800" dirty="0"/>
              <a:t>MATTHEW 7:1-5</a:t>
            </a:r>
          </a:p>
          <a:p>
            <a:r>
              <a:rPr lang="en-US" sz="2800" dirty="0"/>
              <a:t>1 COR. 12-14</a:t>
            </a:r>
          </a:p>
        </p:txBody>
      </p:sp>
      <p:sp>
        <p:nvSpPr>
          <p:cNvPr id="5" name="Rectangle 4">
            <a:extLst>
              <a:ext uri="{FF2B5EF4-FFF2-40B4-BE49-F238E27FC236}">
                <a16:creationId xmlns:a16="http://schemas.microsoft.com/office/drawing/2014/main" id="{CB3D8A6D-9761-B14B-A55F-E3D133636D47}"/>
              </a:ext>
            </a:extLst>
          </p:cNvPr>
          <p:cNvSpPr/>
          <p:nvPr/>
        </p:nvSpPr>
        <p:spPr>
          <a:xfrm>
            <a:off x="303435" y="2213924"/>
            <a:ext cx="3413541" cy="1015663"/>
          </a:xfrm>
          <a:prstGeom prst="rect">
            <a:avLst/>
          </a:prstGeom>
          <a:noFill/>
        </p:spPr>
        <p:txBody>
          <a:bodyPr wrap="square" lIns="91440" tIns="45720" rIns="91440" bIns="45720">
            <a:spAutoFit/>
          </a:bodyPr>
          <a:lstStyle/>
          <a:p>
            <a:pPr algn="ctr"/>
            <a:r>
              <a:rPr lang="en-GB" sz="60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PRACTICE</a:t>
            </a:r>
          </a:p>
        </p:txBody>
      </p:sp>
    </p:spTree>
    <p:extLst>
      <p:ext uri="{BB962C8B-B14F-4D97-AF65-F5344CB8AC3E}">
        <p14:creationId xmlns:p14="http://schemas.microsoft.com/office/powerpoint/2010/main" val="3694557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C8EC-1990-3949-843F-C2C902DDF8CE}"/>
              </a:ext>
            </a:extLst>
          </p:cNvPr>
          <p:cNvSpPr>
            <a:spLocks noGrp="1"/>
          </p:cNvSpPr>
          <p:nvPr>
            <p:ph type="ctrTitle"/>
          </p:nvPr>
        </p:nvSpPr>
        <p:spPr>
          <a:xfrm>
            <a:off x="3859480" y="5953332"/>
            <a:ext cx="5284520" cy="1209633"/>
          </a:xfrm>
        </p:spPr>
        <p:txBody>
          <a:bodyPr>
            <a:noAutofit/>
          </a:bodyPr>
          <a:lstStyle/>
          <a:p>
            <a:pPr algn="l"/>
            <a:r>
              <a:rPr lang="en-US" sz="3600" dirty="0">
                <a:solidFill>
                  <a:schemeClr val="tx1">
                    <a:lumMod val="95000"/>
                    <a:lumOff val="5000"/>
                  </a:schemeClr>
                </a:solidFill>
                <a:latin typeface="+mn-lt"/>
              </a:rPr>
              <a:t>Request a meeting</a:t>
            </a:r>
            <a:br>
              <a:rPr lang="en-US" sz="3600" dirty="0">
                <a:solidFill>
                  <a:schemeClr val="tx1">
                    <a:lumMod val="95000"/>
                    <a:lumOff val="5000"/>
                  </a:schemeClr>
                </a:solidFill>
                <a:latin typeface="+mn-lt"/>
              </a:rPr>
            </a:br>
            <a:r>
              <a:rPr lang="en-US" sz="3600" dirty="0">
                <a:solidFill>
                  <a:schemeClr val="tx1">
                    <a:lumMod val="95000"/>
                    <a:lumOff val="5000"/>
                  </a:schemeClr>
                </a:solidFill>
                <a:latin typeface="+mn-lt"/>
              </a:rPr>
              <a:t>Set a time</a:t>
            </a:r>
            <a:br>
              <a:rPr lang="en-US" sz="3600" dirty="0">
                <a:solidFill>
                  <a:schemeClr val="tx1">
                    <a:lumMod val="95000"/>
                    <a:lumOff val="5000"/>
                  </a:schemeClr>
                </a:solidFill>
                <a:latin typeface="+mn-lt"/>
              </a:rPr>
            </a:br>
            <a:r>
              <a:rPr lang="en-US" sz="2800" b="1" dirty="0">
                <a:solidFill>
                  <a:schemeClr val="tx1">
                    <a:lumMod val="95000"/>
                    <a:lumOff val="5000"/>
                  </a:schemeClr>
                </a:solidFill>
                <a:latin typeface="+mn-lt"/>
              </a:rPr>
              <a:t>P1. </a:t>
            </a:r>
            <a:r>
              <a:rPr lang="en-US" sz="3600" dirty="0">
                <a:solidFill>
                  <a:schemeClr val="tx1">
                    <a:lumMod val="95000"/>
                    <a:lumOff val="5000"/>
                  </a:schemeClr>
                </a:solidFill>
                <a:latin typeface="+mn-lt"/>
              </a:rPr>
              <a:t>Explain perspective</a:t>
            </a:r>
            <a:br>
              <a:rPr lang="en-US" sz="3600" dirty="0">
                <a:solidFill>
                  <a:schemeClr val="tx1">
                    <a:lumMod val="95000"/>
                    <a:lumOff val="5000"/>
                  </a:schemeClr>
                </a:solidFill>
                <a:latin typeface="+mn-lt"/>
              </a:rPr>
            </a:br>
            <a:r>
              <a:rPr lang="en-US" sz="2800" b="1" dirty="0">
                <a:solidFill>
                  <a:schemeClr val="tx1">
                    <a:lumMod val="95000"/>
                    <a:lumOff val="5000"/>
                  </a:schemeClr>
                </a:solidFill>
                <a:latin typeface="+mn-lt"/>
              </a:rPr>
              <a:t>P2</a:t>
            </a:r>
            <a:r>
              <a:rPr lang="en-US" sz="3600" dirty="0">
                <a:solidFill>
                  <a:schemeClr val="tx1">
                    <a:lumMod val="95000"/>
                    <a:lumOff val="5000"/>
                  </a:schemeClr>
                </a:solidFill>
                <a:latin typeface="+mn-lt"/>
              </a:rPr>
              <a:t>. Repeat </a:t>
            </a:r>
            <a:r>
              <a:rPr lang="en-US" sz="2800" b="1" dirty="0">
                <a:solidFill>
                  <a:schemeClr val="tx1">
                    <a:lumMod val="95000"/>
                    <a:lumOff val="5000"/>
                  </a:schemeClr>
                </a:solidFill>
                <a:latin typeface="+mn-lt"/>
              </a:rPr>
              <a:t>P1</a:t>
            </a:r>
            <a:r>
              <a:rPr lang="en-US" sz="3600" dirty="0">
                <a:solidFill>
                  <a:schemeClr val="tx1">
                    <a:lumMod val="95000"/>
                    <a:lumOff val="5000"/>
                  </a:schemeClr>
                </a:solidFill>
                <a:latin typeface="+mn-lt"/>
              </a:rPr>
              <a:t> in own words</a:t>
            </a:r>
            <a:br>
              <a:rPr lang="en-US" sz="3600" dirty="0">
                <a:solidFill>
                  <a:schemeClr val="tx1">
                    <a:lumMod val="95000"/>
                    <a:lumOff val="5000"/>
                  </a:schemeClr>
                </a:solidFill>
                <a:latin typeface="+mn-lt"/>
              </a:rPr>
            </a:br>
            <a:r>
              <a:rPr lang="en-US" sz="2800" b="1" dirty="0">
                <a:solidFill>
                  <a:schemeClr val="tx1">
                    <a:lumMod val="95000"/>
                    <a:lumOff val="5000"/>
                  </a:schemeClr>
                </a:solidFill>
                <a:latin typeface="+mn-lt"/>
              </a:rPr>
              <a:t>P1. </a:t>
            </a:r>
            <a:r>
              <a:rPr lang="en-US" sz="3600" dirty="0">
                <a:solidFill>
                  <a:schemeClr val="tx1">
                    <a:lumMod val="95000"/>
                    <a:lumOff val="5000"/>
                  </a:schemeClr>
                </a:solidFill>
                <a:latin typeface="+mn-lt"/>
              </a:rPr>
              <a:t>Clarify / Confirm</a:t>
            </a:r>
            <a:br>
              <a:rPr lang="en-US" sz="2000" dirty="0">
                <a:solidFill>
                  <a:schemeClr val="tx1">
                    <a:lumMod val="95000"/>
                    <a:lumOff val="5000"/>
                  </a:schemeClr>
                </a:solidFill>
                <a:latin typeface="+mn-lt"/>
              </a:rPr>
            </a:br>
            <a:br>
              <a:rPr lang="en-US" sz="2000" dirty="0">
                <a:solidFill>
                  <a:schemeClr val="tx1">
                    <a:lumMod val="95000"/>
                    <a:lumOff val="5000"/>
                  </a:schemeClr>
                </a:solidFill>
                <a:latin typeface="+mn-lt"/>
              </a:rPr>
            </a:br>
            <a:r>
              <a:rPr lang="en-US" sz="3600" dirty="0">
                <a:solidFill>
                  <a:schemeClr val="tx1">
                    <a:lumMod val="95000"/>
                    <a:lumOff val="5000"/>
                  </a:schemeClr>
                </a:solidFill>
                <a:latin typeface="+mn-lt"/>
              </a:rPr>
              <a:t>If agreed,</a:t>
            </a:r>
            <a:br>
              <a:rPr lang="en-US" sz="3600" dirty="0">
                <a:solidFill>
                  <a:schemeClr val="tx1">
                    <a:lumMod val="95000"/>
                    <a:lumOff val="5000"/>
                  </a:schemeClr>
                </a:solidFill>
                <a:latin typeface="+mn-lt"/>
              </a:rPr>
            </a:br>
            <a:r>
              <a:rPr lang="en-US" sz="2800" b="1" dirty="0">
                <a:solidFill>
                  <a:schemeClr val="tx1">
                    <a:lumMod val="95000"/>
                    <a:lumOff val="5000"/>
                  </a:schemeClr>
                </a:solidFill>
                <a:latin typeface="+mn-lt"/>
              </a:rPr>
              <a:t>P.2</a:t>
            </a:r>
            <a:r>
              <a:rPr lang="en-US" sz="3600" dirty="0">
                <a:solidFill>
                  <a:schemeClr val="tx1">
                    <a:lumMod val="95000"/>
                    <a:lumOff val="5000"/>
                  </a:schemeClr>
                </a:solidFill>
                <a:latin typeface="+mn-lt"/>
              </a:rPr>
              <a:t>	Offers apology </a:t>
            </a:r>
            <a:br>
              <a:rPr lang="en-US" sz="3600" dirty="0">
                <a:solidFill>
                  <a:schemeClr val="tx1">
                    <a:lumMod val="95000"/>
                    <a:lumOff val="5000"/>
                  </a:schemeClr>
                </a:solidFill>
                <a:latin typeface="+mn-lt"/>
              </a:rPr>
            </a:br>
            <a:r>
              <a:rPr lang="en-US" sz="3600" dirty="0">
                <a:solidFill>
                  <a:schemeClr val="tx1">
                    <a:lumMod val="95000"/>
                    <a:lumOff val="5000"/>
                  </a:schemeClr>
                </a:solidFill>
                <a:latin typeface="+mn-lt"/>
              </a:rPr>
              <a:t>	[restitution ?]</a:t>
            </a:r>
            <a:br>
              <a:rPr lang="en-US" sz="3600" dirty="0">
                <a:solidFill>
                  <a:schemeClr val="tx1">
                    <a:lumMod val="95000"/>
                    <a:lumOff val="5000"/>
                  </a:schemeClr>
                </a:solidFill>
                <a:latin typeface="+mn-lt"/>
              </a:rPr>
            </a:br>
            <a:r>
              <a:rPr lang="en-US" sz="2800" b="1" dirty="0">
                <a:solidFill>
                  <a:schemeClr val="tx1">
                    <a:lumMod val="95000"/>
                    <a:lumOff val="5000"/>
                  </a:schemeClr>
                </a:solidFill>
                <a:latin typeface="+mn-lt"/>
              </a:rPr>
              <a:t>P.1</a:t>
            </a:r>
            <a:r>
              <a:rPr lang="en-US" sz="3600" dirty="0">
                <a:solidFill>
                  <a:schemeClr val="tx1">
                    <a:lumMod val="95000"/>
                    <a:lumOff val="5000"/>
                  </a:schemeClr>
                </a:solidFill>
                <a:latin typeface="+mn-lt"/>
              </a:rPr>
              <a:t>	Offers forgiveness</a:t>
            </a:r>
            <a:br>
              <a:rPr lang="en-US" sz="4000" dirty="0">
                <a:solidFill>
                  <a:schemeClr val="tx1">
                    <a:lumMod val="95000"/>
                    <a:lumOff val="5000"/>
                  </a:schemeClr>
                </a:solidFill>
                <a:latin typeface="+mn-lt"/>
              </a:rPr>
            </a:br>
            <a:br>
              <a:rPr lang="en-US" sz="4000" dirty="0">
                <a:solidFill>
                  <a:schemeClr val="tx1">
                    <a:lumMod val="95000"/>
                    <a:lumOff val="5000"/>
                  </a:schemeClr>
                </a:solidFill>
                <a:latin typeface="+mn-lt"/>
              </a:rPr>
            </a:br>
            <a:endParaRPr lang="en-US" sz="4000" dirty="0">
              <a:solidFill>
                <a:schemeClr val="tx1">
                  <a:lumMod val="95000"/>
                  <a:lumOff val="5000"/>
                </a:schemeClr>
              </a:solidFill>
              <a:latin typeface="+mn-lt"/>
            </a:endParaRPr>
          </a:p>
        </p:txBody>
      </p:sp>
      <p:sp>
        <p:nvSpPr>
          <p:cNvPr id="3" name="Subtitle 2">
            <a:extLst>
              <a:ext uri="{FF2B5EF4-FFF2-40B4-BE49-F238E27FC236}">
                <a16:creationId xmlns:a16="http://schemas.microsoft.com/office/drawing/2014/main" id="{18358AA3-696D-E646-BCC9-7563C436EDDE}"/>
              </a:ext>
            </a:extLst>
          </p:cNvPr>
          <p:cNvSpPr>
            <a:spLocks noGrp="1"/>
          </p:cNvSpPr>
          <p:nvPr>
            <p:ph type="subTitle" idx="1"/>
          </p:nvPr>
        </p:nvSpPr>
        <p:spPr>
          <a:xfrm>
            <a:off x="315311" y="5145808"/>
            <a:ext cx="3120242" cy="911431"/>
          </a:xfrm>
        </p:spPr>
        <p:txBody>
          <a:bodyPr>
            <a:noAutofit/>
          </a:bodyPr>
          <a:lstStyle/>
          <a:p>
            <a:r>
              <a:rPr lang="en-US" sz="2800" dirty="0"/>
              <a:t>MATTHEW 18:15</a:t>
            </a:r>
          </a:p>
        </p:txBody>
      </p:sp>
      <p:sp>
        <p:nvSpPr>
          <p:cNvPr id="5" name="Rectangle 4">
            <a:extLst>
              <a:ext uri="{FF2B5EF4-FFF2-40B4-BE49-F238E27FC236}">
                <a16:creationId xmlns:a16="http://schemas.microsoft.com/office/drawing/2014/main" id="{CB3D8A6D-9761-B14B-A55F-E3D133636D47}"/>
              </a:ext>
            </a:extLst>
          </p:cNvPr>
          <p:cNvSpPr/>
          <p:nvPr/>
        </p:nvSpPr>
        <p:spPr>
          <a:xfrm>
            <a:off x="0" y="2151727"/>
            <a:ext cx="3621974" cy="2800767"/>
          </a:xfrm>
          <a:prstGeom prst="rect">
            <a:avLst/>
          </a:prstGeom>
          <a:noFill/>
        </p:spPr>
        <p:txBody>
          <a:bodyPr wrap="square" lIns="91440" tIns="45720" rIns="91440" bIns="45720">
            <a:spAutoFit/>
          </a:bodyPr>
          <a:lstStyle/>
          <a:p>
            <a:pPr algn="ctr"/>
            <a:r>
              <a:rPr lang="en-GB" sz="44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PRACTICE</a:t>
            </a:r>
          </a:p>
          <a:p>
            <a:pPr algn="ctr"/>
            <a:r>
              <a:rPr lang="en-GB" sz="4400" b="1"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rPr>
              <a:t>HEALTHY CONFLICT RESOLUTION</a:t>
            </a:r>
            <a:endParaRPr lang="en-GB" sz="4400" b="1" cap="none" spc="0" dirty="0">
              <a:ln w="6350">
                <a:solidFill>
                  <a:schemeClr val="bg1"/>
                </a:solidFill>
                <a:prstDash val="solid"/>
              </a:ln>
              <a:solidFill>
                <a:schemeClr val="accent5">
                  <a:lumMod val="7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411786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TotalTime>
  <Words>325</Words>
  <Application>Microsoft Macintosh PowerPoint</Application>
  <PresentationFormat>Overhead</PresentationFormat>
  <Paragraphs>44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God      desires       unity</vt:lpstr>
      <vt:lpstr>Normal differences can result in relationship fractures</vt:lpstr>
      <vt:lpstr>Desire to restore relationships  indicates spiritual    temperature</vt:lpstr>
      <vt:lpstr>Not every relationship is mendable, but most are  </vt:lpstr>
      <vt:lpstr>We may need to deal with our attitudes first</vt:lpstr>
      <vt:lpstr>Forbearance and forgiveness lubricate relationships</vt:lpstr>
      <vt:lpstr>Choose to value difference in others as different strengths rather than weaknesses</vt:lpstr>
      <vt:lpstr>Request a meeting Set a time P1. Explain perspective P2. Repeat P1 in own words P1. Clarify / Confirm  If agreed, P.2 Offers apology   [restitution ?] P.1 Offers forgiveness  </vt:lpstr>
      <vt:lpstr>Process complete? No apology?            No justice ?          Trust broken ?  You will still need to forgive, for your own sake.   </vt:lpstr>
      <vt:lpstr>Request a meeting Set a time and meet … 1. List prior failed attempts 2. List how you have both contributed         to the failure 3. List all possible solutions      uncritically 4. Evaluate possibilities 5. Agree on one to try 6. Agree on what you will both do 7. Agree on a day and time to review 8. Revise and repeat as necessary </vt:lpstr>
      <vt:lpstr>Building, maintaining and mending relationships requires the Spirit at work in us, which means we need to yield to and trust him for his strength and the outcome.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Keep</dc:creator>
  <cp:lastModifiedBy>Peter Keep</cp:lastModifiedBy>
  <cp:revision>20</cp:revision>
  <dcterms:created xsi:type="dcterms:W3CDTF">2020-01-02T02:47:28Z</dcterms:created>
  <dcterms:modified xsi:type="dcterms:W3CDTF">2020-02-15T08:14:12Z</dcterms:modified>
</cp:coreProperties>
</file>